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  <p:sldMasterId id="2147483660" r:id="rId5"/>
  </p:sldMasterIdLst>
  <p:notesMasterIdLst>
    <p:notesMasterId r:id="rId17"/>
  </p:notesMasterIdLst>
  <p:handoutMasterIdLst>
    <p:handoutMasterId r:id="rId18"/>
  </p:handoutMasterIdLst>
  <p:sldIdLst>
    <p:sldId id="305" r:id="rId6"/>
    <p:sldId id="302" r:id="rId7"/>
    <p:sldId id="4948" r:id="rId8"/>
    <p:sldId id="4941" r:id="rId9"/>
    <p:sldId id="4943" r:id="rId10"/>
    <p:sldId id="4946" r:id="rId11"/>
    <p:sldId id="4947" r:id="rId12"/>
    <p:sldId id="4942" r:id="rId13"/>
    <p:sldId id="4945" r:id="rId14"/>
    <p:sldId id="4949" r:id="rId15"/>
    <p:sldId id="289" r:id="rId16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928">
          <p15:clr>
            <a:srgbClr val="A4A3A4"/>
          </p15:clr>
        </p15:guide>
        <p15:guide id="4" orient="horz" pos="3145">
          <p15:clr>
            <a:srgbClr val="A4A3A4"/>
          </p15:clr>
        </p15:guide>
        <p15:guide id="5" orient="horz" pos="3007">
          <p15:clr>
            <a:srgbClr val="A4A3A4"/>
          </p15:clr>
        </p15:guide>
        <p15:guide id="6" orient="horz" pos="2786">
          <p15:clr>
            <a:srgbClr val="A4A3A4"/>
          </p15:clr>
        </p15:guide>
        <p15:guide id="7" orient="horz" pos="633">
          <p15:clr>
            <a:srgbClr val="A4A3A4"/>
          </p15:clr>
        </p15:guide>
        <p15:guide id="8" orient="horz" pos="446">
          <p15:clr>
            <a:srgbClr val="A4A3A4"/>
          </p15:clr>
        </p15:guide>
        <p15:guide id="9" pos="5533">
          <p15:clr>
            <a:srgbClr val="A4A3A4"/>
          </p15:clr>
        </p15:guide>
        <p15:guide id="10" pos="4564">
          <p15:clr>
            <a:srgbClr val="A4A3A4"/>
          </p15:clr>
        </p15:guide>
        <p15:guide id="11" pos="2207">
          <p15:clr>
            <a:srgbClr val="A4A3A4"/>
          </p15:clr>
        </p15:guide>
        <p15:guide id="12" pos="1115">
          <p15:clr>
            <a:srgbClr val="A4A3A4"/>
          </p15:clr>
        </p15:guide>
        <p15:guide id="13" pos="155">
          <p15:clr>
            <a:srgbClr val="A4A3A4"/>
          </p15:clr>
        </p15:guide>
        <p15:guide id="14" pos="1253">
          <p15:clr>
            <a:srgbClr val="A4A3A4"/>
          </p15:clr>
        </p15:guide>
        <p15:guide id="15" pos="2691">
          <p15:clr>
            <a:srgbClr val="A4A3A4"/>
          </p15:clr>
        </p15:guide>
        <p15:guide id="16" pos="3434">
          <p15:clr>
            <a:srgbClr val="A4A3A4"/>
          </p15:clr>
        </p15:guide>
        <p15:guide id="17" pos="2998">
          <p15:clr>
            <a:srgbClr val="A4A3A4"/>
          </p15:clr>
        </p15:guide>
        <p15:guide id="18" pos="44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F78"/>
    <a:srgbClr val="242C34"/>
    <a:srgbClr val="00A5DB"/>
    <a:srgbClr val="0F235E"/>
    <a:srgbClr val="2D4764"/>
    <a:srgbClr val="112138"/>
    <a:srgbClr val="E4040E"/>
    <a:srgbClr val="FF0080"/>
    <a:srgbClr val="FFFF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1B1DC-F20D-4F82-B308-268BB13292A3}" v="169" dt="2024-04-08T07:40:54.911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98" autoAdjust="0"/>
  </p:normalViewPr>
  <p:slideViewPr>
    <p:cSldViewPr snapToGrid="0">
      <p:cViewPr varScale="1">
        <p:scale>
          <a:sx n="140" d="100"/>
          <a:sy n="140" d="100"/>
        </p:scale>
        <p:origin x="774" y="120"/>
      </p:cViewPr>
      <p:guideLst>
        <p:guide orient="horz" pos="4320"/>
        <p:guide pos="7680"/>
        <p:guide orient="horz" pos="928"/>
        <p:guide orient="horz" pos="3145"/>
        <p:guide orient="horz" pos="3007"/>
        <p:guide orient="horz" pos="2786"/>
        <p:guide orient="horz" pos="633"/>
        <p:guide orient="horz" pos="446"/>
        <p:guide pos="5533"/>
        <p:guide pos="4564"/>
        <p:guide pos="2207"/>
        <p:guide pos="1115"/>
        <p:guide pos="155"/>
        <p:guide pos="1253"/>
        <p:guide pos="2691"/>
        <p:guide pos="3434"/>
        <p:guide pos="2998"/>
        <p:guide pos="44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aniel (ERNI)" userId="34522efc-91d4-41ca-902c-8542ea951c58" providerId="ADAL" clId="{7BE1B1DC-F20D-4F82-B308-268BB13292A3}"/>
    <pc:docChg chg="undo redo custSel modSld sldOrd">
      <pc:chgData name="Stefan Daniel (ERNI)" userId="34522efc-91d4-41ca-902c-8542ea951c58" providerId="ADAL" clId="{7BE1B1DC-F20D-4F82-B308-268BB13292A3}" dt="2024-04-08T07:40:54.911" v="297" actId="108"/>
      <pc:docMkLst>
        <pc:docMk/>
      </pc:docMkLst>
      <pc:sldChg chg="modSp mod modNotesTx">
        <pc:chgData name="Stefan Daniel (ERNI)" userId="34522efc-91d4-41ca-902c-8542ea951c58" providerId="ADAL" clId="{7BE1B1DC-F20D-4F82-B308-268BB13292A3}" dt="2024-04-08T07:40:54.911" v="297" actId="108"/>
        <pc:sldMkLst>
          <pc:docMk/>
          <pc:sldMk cId="4173722781" sldId="4941"/>
        </pc:sldMkLst>
        <pc:spChg chg="mod">
          <ac:chgData name="Stefan Daniel (ERNI)" userId="34522efc-91d4-41ca-902c-8542ea951c58" providerId="ADAL" clId="{7BE1B1DC-F20D-4F82-B308-268BB13292A3}" dt="2024-04-08T07:40:38.647" v="295" actId="1076"/>
          <ac:spMkLst>
            <pc:docMk/>
            <pc:sldMk cId="4173722781" sldId="4941"/>
            <ac:spMk id="4" creationId="{7EC0C436-FD37-43BD-38F6-17F4BAFAE68B}"/>
          </ac:spMkLst>
        </pc:spChg>
        <pc:spChg chg="mod">
          <ac:chgData name="Stefan Daniel (ERNI)" userId="34522efc-91d4-41ca-902c-8542ea951c58" providerId="ADAL" clId="{7BE1B1DC-F20D-4F82-B308-268BB13292A3}" dt="2024-04-08T07:40:54.911" v="297" actId="108"/>
          <ac:spMkLst>
            <pc:docMk/>
            <pc:sldMk cId="4173722781" sldId="4941"/>
            <ac:spMk id="9" creationId="{380A5833-060D-4365-B853-A53B77F456E7}"/>
          </ac:spMkLst>
        </pc:spChg>
        <pc:picChg chg="mod">
          <ac:chgData name="Stefan Daniel (ERNI)" userId="34522efc-91d4-41ca-902c-8542ea951c58" providerId="ADAL" clId="{7BE1B1DC-F20D-4F82-B308-268BB13292A3}" dt="2024-04-08T07:40:46.870" v="296" actId="1076"/>
          <ac:picMkLst>
            <pc:docMk/>
            <pc:sldMk cId="4173722781" sldId="4941"/>
            <ac:picMk id="7" creationId="{3C22EF11-FFC0-2C84-F010-DB55A40A7597}"/>
          </ac:picMkLst>
        </pc:picChg>
      </pc:sldChg>
      <pc:sldChg chg="delSp modSp mod modAnim">
        <pc:chgData name="Stefan Daniel (ERNI)" userId="34522efc-91d4-41ca-902c-8542ea951c58" providerId="ADAL" clId="{7BE1B1DC-F20D-4F82-B308-268BB13292A3}" dt="2024-04-06T16:55:09.613" v="290" actId="20577"/>
        <pc:sldMkLst>
          <pc:docMk/>
          <pc:sldMk cId="2278345681" sldId="4943"/>
        </pc:sldMkLst>
        <pc:spChg chg="mod ord">
          <ac:chgData name="Stefan Daniel (ERNI)" userId="34522efc-91d4-41ca-902c-8542ea951c58" providerId="ADAL" clId="{7BE1B1DC-F20D-4F82-B308-268BB13292A3}" dt="2024-04-06T16:55:09.613" v="290" actId="20577"/>
          <ac:spMkLst>
            <pc:docMk/>
            <pc:sldMk cId="2278345681" sldId="4943"/>
            <ac:spMk id="9" creationId="{380A5833-060D-4365-B853-A53B77F456E7}"/>
          </ac:spMkLst>
        </pc:spChg>
        <pc:graphicFrameChg chg="del mod">
          <ac:chgData name="Stefan Daniel (ERNI)" userId="34522efc-91d4-41ca-902c-8542ea951c58" providerId="ADAL" clId="{7BE1B1DC-F20D-4F82-B308-268BB13292A3}" dt="2024-04-06T16:53:01.443" v="270" actId="478"/>
          <ac:graphicFrameMkLst>
            <pc:docMk/>
            <pc:sldMk cId="2278345681" sldId="4943"/>
            <ac:graphicFrameMk id="25" creationId="{4128FFCF-1388-3DCF-D7AF-E95C3A101B81}"/>
          </ac:graphicFrameMkLst>
        </pc:graphicFrameChg>
      </pc:sldChg>
      <pc:sldChg chg="modSp mod">
        <pc:chgData name="Stefan Daniel (ERNI)" userId="34522efc-91d4-41ca-902c-8542ea951c58" providerId="ADAL" clId="{7BE1B1DC-F20D-4F82-B308-268BB13292A3}" dt="2024-04-06T14:32:29.638" v="86" actId="20577"/>
        <pc:sldMkLst>
          <pc:docMk/>
          <pc:sldMk cId="3613085601" sldId="4946"/>
        </pc:sldMkLst>
        <pc:spChg chg="mod">
          <ac:chgData name="Stefan Daniel (ERNI)" userId="34522efc-91d4-41ca-902c-8542ea951c58" providerId="ADAL" clId="{7BE1B1DC-F20D-4F82-B308-268BB13292A3}" dt="2024-04-06T14:31:39.087" v="63" actId="20577"/>
          <ac:spMkLst>
            <pc:docMk/>
            <pc:sldMk cId="3613085601" sldId="4946"/>
            <ac:spMk id="8" creationId="{0E72212C-E640-45A2-B1C1-C8B75721AB5A}"/>
          </ac:spMkLst>
        </pc:spChg>
        <pc:spChg chg="mod">
          <ac:chgData name="Stefan Daniel (ERNI)" userId="34522efc-91d4-41ca-902c-8542ea951c58" providerId="ADAL" clId="{7BE1B1DC-F20D-4F82-B308-268BB13292A3}" dt="2024-04-06T14:32:29.638" v="86" actId="20577"/>
          <ac:spMkLst>
            <pc:docMk/>
            <pc:sldMk cId="3613085601" sldId="4946"/>
            <ac:spMk id="9" creationId="{380A5833-060D-4365-B853-A53B77F456E7}"/>
          </ac:spMkLst>
        </pc:spChg>
      </pc:sldChg>
      <pc:sldChg chg="modSp mod ord modAnim">
        <pc:chgData name="Stefan Daniel (ERNI)" userId="34522efc-91d4-41ca-902c-8542ea951c58" providerId="ADAL" clId="{7BE1B1DC-F20D-4F82-B308-268BB13292A3}" dt="2024-04-06T16:50:05.299" v="144"/>
        <pc:sldMkLst>
          <pc:docMk/>
          <pc:sldMk cId="3498304509" sldId="4947"/>
        </pc:sldMkLst>
        <pc:spChg chg="mod">
          <ac:chgData name="Stefan Daniel (ERNI)" userId="34522efc-91d4-41ca-902c-8542ea951c58" providerId="ADAL" clId="{7BE1B1DC-F20D-4F82-B308-268BB13292A3}" dt="2024-04-06T16:49:54.709" v="142" actId="14100"/>
          <ac:spMkLst>
            <pc:docMk/>
            <pc:sldMk cId="3498304509" sldId="4947"/>
            <ac:spMk id="9" creationId="{380A5833-060D-4365-B853-A53B77F456E7}"/>
          </ac:spMkLst>
        </pc:spChg>
      </pc:sldChg>
      <pc:sldChg chg="modSp mod">
        <pc:chgData name="Stefan Daniel (ERNI)" userId="34522efc-91d4-41ca-902c-8542ea951c58" providerId="ADAL" clId="{7BE1B1DC-F20D-4F82-B308-268BB13292A3}" dt="2024-04-05T12:13:57.202" v="46" actId="20577"/>
        <pc:sldMkLst>
          <pc:docMk/>
          <pc:sldMk cId="3217096043" sldId="4948"/>
        </pc:sldMkLst>
        <pc:spChg chg="mod">
          <ac:chgData name="Stefan Daniel (ERNI)" userId="34522efc-91d4-41ca-902c-8542ea951c58" providerId="ADAL" clId="{7BE1B1DC-F20D-4F82-B308-268BB13292A3}" dt="2024-04-05T12:13:57.202" v="46" actId="20577"/>
          <ac:spMkLst>
            <pc:docMk/>
            <pc:sldMk cId="3217096043" sldId="4948"/>
            <ac:spMk id="5" creationId="{2E5ECB36-B3EF-CD7C-FA1A-E2C22123C1FA}"/>
          </ac:spMkLst>
        </pc:spChg>
      </pc:sldChg>
      <pc:sldChg chg="modSp mod">
        <pc:chgData name="Stefan Daniel (ERNI)" userId="34522efc-91d4-41ca-902c-8542ea951c58" providerId="ADAL" clId="{7BE1B1DC-F20D-4F82-B308-268BB13292A3}" dt="2024-04-06T14:37:32.912" v="126" actId="20577"/>
        <pc:sldMkLst>
          <pc:docMk/>
          <pc:sldMk cId="2264041289" sldId="4949"/>
        </pc:sldMkLst>
        <pc:spChg chg="mod">
          <ac:chgData name="Stefan Daniel (ERNI)" userId="34522efc-91d4-41ca-902c-8542ea951c58" providerId="ADAL" clId="{7BE1B1DC-F20D-4F82-B308-268BB13292A3}" dt="2024-04-06T14:37:32.912" v="126" actId="20577"/>
          <ac:spMkLst>
            <pc:docMk/>
            <pc:sldMk cId="2264041289" sldId="4949"/>
            <ac:spMk id="6" creationId="{391BB8AF-1859-2915-E2F0-032724E0C8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4/8/2024</a:t>
            </a:fld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Layout-V1_17102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/>
              <a:t>Title of presentation, Calibri light 24pt</a:t>
            </a:r>
            <a:endParaRPr lang="de-DE"/>
          </a:p>
        </p:txBody>
      </p:sp>
      <p:pic>
        <p:nvPicPr>
          <p:cNvPr id="3" name="Bild 2" descr="Erni_dark-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473" y="300755"/>
            <a:ext cx="1533866" cy="3971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/>
              <a:t>Sub title text. Calibri bold, 14 </a:t>
            </a:r>
            <a:r>
              <a:rPr lang="en-US" err="1"/>
              <a:t>pt</a:t>
            </a:r>
            <a:r>
              <a:rPr lang="en-US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67A40A-738A-41BE-B0F2-E06D095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2006"/>
          <a:stretch/>
        </p:blipFill>
        <p:spPr>
          <a:xfrm>
            <a:off x="4778" y="1"/>
            <a:ext cx="8365429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03915A-4469-4EAB-8369-8E1FEE4F7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1BB343A-EA4A-4BCC-BD92-4E7150D23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1216" y="2993795"/>
            <a:ext cx="5972783" cy="1795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B9BAE-9541-44EC-B647-0A15DBB319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err="1">
                <a:solidFill>
                  <a:schemeClr val="bg2"/>
                </a:solidFill>
                <a:latin typeface="Calibri Light"/>
                <a:cs typeface="Calibri Light"/>
              </a:rPr>
              <a:t>Liviu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Botea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Conductor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PO Proxy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711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1E7398-62C5-4BF1-B194-55103BFCE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6241"/>
          <a:stretch/>
        </p:blipFill>
        <p:spPr>
          <a:xfrm flipH="1">
            <a:off x="-2" y="0"/>
            <a:ext cx="9144001" cy="48591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Marius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 err="1">
                <a:solidFill>
                  <a:schemeClr val="bg2"/>
                </a:solidFill>
                <a:latin typeface="Calibri Light"/>
                <a:cs typeface="Calibri Light"/>
              </a:rPr>
              <a:t>Salcudeanu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Billiard 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P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layer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Managing Director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92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B1E58-EC1C-4EC1-93D6-A25CD3D55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9" t="11611" r="1" b="15842"/>
          <a:stretch/>
        </p:blipFill>
        <p:spPr>
          <a:xfrm>
            <a:off x="0" y="1"/>
            <a:ext cx="8303550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Veronika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Piknova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Snowboard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Social Media Specialist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7A24D6-C58E-4427-8750-3CFBF5E0C3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3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672D4-83EC-47E2-9E08-6A691BEA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" t="12570" r="1977" b="-1"/>
          <a:stretch/>
        </p:blipFill>
        <p:spPr>
          <a:xfrm>
            <a:off x="1" y="-1"/>
            <a:ext cx="9144000" cy="4999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Wicher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Visser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Backcountry 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S</a:t>
            </a:r>
            <a:r>
              <a:rPr lang="en-US" sz="800" err="1">
                <a:solidFill>
                  <a:schemeClr val="bg2"/>
                </a:solidFill>
                <a:latin typeface="Calibri Light"/>
                <a:cs typeface="Calibri Light"/>
              </a:rPr>
              <a:t>nowboarder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Senior Consultant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910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56D43-3FCD-488E-8D43-E5741389F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16873" r="7796" b="1160"/>
          <a:stretch/>
        </p:blipFill>
        <p:spPr>
          <a:xfrm>
            <a:off x="0" y="353817"/>
            <a:ext cx="8448084" cy="4789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3" y="4859102"/>
            <a:ext cx="3532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Joel Sommer,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Squash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Player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Customer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Development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Manager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215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453" r="411" b="11059"/>
          <a:stretch/>
        </p:blipFill>
        <p:spPr>
          <a:xfrm>
            <a:off x="1" y="0"/>
            <a:ext cx="8328658" cy="5143502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D90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/>
              <a:t>Sub title text. Calibri bold, 14 </a:t>
            </a:r>
            <a:r>
              <a:rPr lang="en-US" err="1"/>
              <a:t>pt</a:t>
            </a:r>
            <a:r>
              <a:rPr lang="en-US"/>
              <a:t>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/>
              <a:t>Title of presentation, Calibri light 24pt</a:t>
            </a:r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1877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>
                <a:solidFill>
                  <a:schemeClr val="bg2"/>
                </a:solidFill>
                <a:latin typeface="Calibri Light"/>
                <a:cs typeface="Calibri Light"/>
              </a:rPr>
              <a:t>Name, hobby and job description at ERNI</a:t>
            </a:r>
          </a:p>
        </p:txBody>
      </p:sp>
      <p:pic>
        <p:nvPicPr>
          <p:cNvPr id="13" name="Bild 8" descr="Layout-V1_171020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6" b="84444"/>
          <a:stretch/>
        </p:blipFill>
        <p:spPr>
          <a:xfrm>
            <a:off x="7040880" y="1"/>
            <a:ext cx="2103120" cy="800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80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Swiss Software Engineering: </a:t>
            </a:r>
            <a:r>
              <a:rPr lang="en-US" b="1" err="1">
                <a:latin typeface="Calibri"/>
                <a:cs typeface="Calibri"/>
              </a:rPr>
              <a:t>betterask.erni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8" r:id="rId2"/>
    <p:sldLayoutId id="2147483749" r:id="rId3"/>
    <p:sldLayoutId id="2147483750" r:id="rId4"/>
    <p:sldLayoutId id="2147483752" r:id="rId5"/>
    <p:sldLayoutId id="2147483753" r:id="rId6"/>
    <p:sldLayoutId id="2147483754" r:id="rId7"/>
    <p:sldLayoutId id="2147483661" r:id="rId8"/>
    <p:sldLayoutId id="2147483730" r:id="rId9"/>
    <p:sldLayoutId id="2147483731" r:id="rId10"/>
    <p:sldLayoutId id="2147483732" r:id="rId11"/>
    <p:sldLayoutId id="2147483733" r:id="rId12"/>
    <p:sldLayoutId id="2147483744" r:id="rId13"/>
    <p:sldLayoutId id="2147483745" r:id="rId14"/>
    <p:sldLayoutId id="2147483746" r:id="rId15"/>
    <p:sldLayoutId id="2147483747" r:id="rId16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Swiss Software Engineering: </a:t>
            </a:r>
            <a:r>
              <a:rPr lang="en-US" b="1" err="1">
                <a:latin typeface="Calibri"/>
                <a:cs typeface="Calibri"/>
              </a:rPr>
              <a:t>betterask.erni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ot-showcase-ui-embedded-world.azurewebsites.net/" TargetMode="External"/><Relationship Id="rId2" Type="http://schemas.openxmlformats.org/officeDocument/2006/relationships/hyperlink" Target="https://github.com/erni-dan/custom-torizon-ui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erni-dan/custom-torizon-ui-tal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adex.com/de/products/carrier-board/yavia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2.png"/><Relationship Id="rId4" Type="http://schemas.openxmlformats.org/officeDocument/2006/relationships/hyperlink" Target="https://www.toradex.com/de/computer-on-modules/verdin-arm-family/nxp-imx-8m-plu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torizon.io/api/docs/" TargetMode="External"/><Relationship Id="rId3" Type="http://schemas.openxmlformats.org/officeDocument/2006/relationships/hyperlink" Target="https://developer.toradex.com/torizon/torizon-platform/devices-fleet-management#provisioning-a-single-device" TargetMode="External"/><Relationship Id="rId7" Type="http://schemas.openxmlformats.org/officeDocument/2006/relationships/hyperlink" Target="https://developer.toradex.com/torizon/torizon-platform/torizon-api/#get-a-tok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pp.torizon.io/#/account" TargetMode="External"/><Relationship Id="rId5" Type="http://schemas.openxmlformats.org/officeDocument/2006/relationships/hyperlink" Target="https://developer.toradex.com/torizon/torizon-platform/torizon-api/#how-to-use-torizon-cloud-api" TargetMode="External"/><Relationship Id="rId4" Type="http://schemas.openxmlformats.org/officeDocument/2006/relationships/hyperlink" Target="https://app.torizon.io/#/" TargetMode="Externa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localhost:3000/" TargetMode="External"/><Relationship Id="rId5" Type="http://schemas.openxmlformats.org/officeDocument/2006/relationships/hyperlink" Target="https://github.com/erni-dan/custom-torizon-ui-talk" TargetMode="External"/><Relationship Id="rId4" Type="http://schemas.openxmlformats.org/officeDocument/2006/relationships/hyperlink" Target="https://www.simform.com/blog/companies-using-nodej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getting-started/download/" TargetMode="External"/><Relationship Id="rId2" Type="http://schemas.openxmlformats.org/officeDocument/2006/relationships/hyperlink" Target="https://github.com/erni-dan/custom-torizon-ui/blob/master/torizon_api.js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digitalocean.com/community/tutorials/how-to-use-ejs-to-template-your-node-applic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.vscode-node-azure-pack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</a:t>
            </a:r>
            <a:r>
              <a:rPr lang="de-CH" err="1"/>
              <a:t>ustom</a:t>
            </a:r>
            <a:r>
              <a:rPr lang="de-CH"/>
              <a:t> Web UI </a:t>
            </a:r>
            <a:r>
              <a:rPr lang="de-CH" err="1"/>
              <a:t>Using</a:t>
            </a:r>
            <a:r>
              <a:rPr lang="de-CH"/>
              <a:t> </a:t>
            </a:r>
            <a:r>
              <a:rPr lang="de-CH" err="1"/>
              <a:t>Torizon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(or how to build a custom </a:t>
            </a:r>
            <a:r>
              <a:rPr lang="en-US" err="1"/>
              <a:t>toradex</a:t>
            </a:r>
            <a:r>
              <a:rPr lang="en-US"/>
              <a:t> web page in 20 minutes)</a:t>
            </a:r>
          </a:p>
        </p:txBody>
      </p:sp>
    </p:spTree>
    <p:extLst>
      <p:ext uri="{BB962C8B-B14F-4D97-AF65-F5344CB8AC3E}">
        <p14:creationId xmlns:p14="http://schemas.microsoft.com/office/powerpoint/2010/main" val="49468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9B0836-D293-5185-B110-F16C3D62C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F94A28-A740-F01F-32D7-D5D4D9511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B3B4CC-DA61-1225-268D-303F5C04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Repository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56FA5-9A91-88D1-5CD0-7ED085FEF7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err="1"/>
              <a:t>custom</a:t>
            </a:r>
            <a:r>
              <a:rPr lang="de-CH" dirty="0"/>
              <a:t>-</a:t>
            </a:r>
            <a:r>
              <a:rPr lang="de-CH" dirty="0" err="1"/>
              <a:t>torizon</a:t>
            </a:r>
            <a:r>
              <a:rPr lang="de-CH" dirty="0"/>
              <a:t>-ui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1BB8AF-1859-2915-E2F0-032724E0C8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6427133" cy="1322549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https://github.com/erni-dan/custom-torizon-ui</a:t>
            </a:r>
            <a:endParaRPr lang="de-CH" dirty="0"/>
          </a:p>
          <a:p>
            <a:r>
              <a:rPr lang="de-CH" dirty="0"/>
              <a:t>Browse Web Page -&gt; </a:t>
            </a:r>
            <a:r>
              <a:rPr lang="de-CH" dirty="0">
                <a:hlinkClick r:id="rId3"/>
              </a:rPr>
              <a:t>https://iot-showcase-ui-embedded-world.azurewebsites.net/</a:t>
            </a:r>
            <a:endParaRPr lang="de-CH" dirty="0"/>
          </a:p>
          <a:p>
            <a:r>
              <a:rPr lang="de-CH" dirty="0">
                <a:hlinkClick r:id="rId4"/>
              </a:rPr>
              <a:t>https://github.com/erni-dan/custom-torizon-ui-talk</a:t>
            </a:r>
            <a:br>
              <a:rPr lang="de-CH" dirty="0"/>
            </a:br>
            <a:r>
              <a:rPr lang="de-CH" dirty="0"/>
              <a:t>(</a:t>
            </a:r>
            <a:r>
              <a:rPr lang="de-CH" dirty="0" err="1"/>
              <a:t>Presentation</a:t>
            </a:r>
            <a:r>
              <a:rPr lang="de-CH" dirty="0"/>
              <a:t> + Live Code)</a:t>
            </a:r>
          </a:p>
        </p:txBody>
      </p:sp>
    </p:spTree>
    <p:extLst>
      <p:ext uri="{BB962C8B-B14F-4D97-AF65-F5344CB8AC3E}">
        <p14:creationId xmlns:p14="http://schemas.microsoft.com/office/powerpoint/2010/main" val="226404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48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2516051"/>
            <a:ext cx="5851137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3396273"/>
            <a:ext cx="6841303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A808F-33C5-4A91-B3CD-5BCFF2E9B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B6F37-8120-4F94-BD2A-A74F0585C5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259B74-1E14-4C91-8FD4-8594F47D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C7930-5B15-499F-A047-51065C6C7227}"/>
              </a:ext>
            </a:extLst>
          </p:cNvPr>
          <p:cNvSpPr txBox="1"/>
          <p:nvPr/>
        </p:nvSpPr>
        <p:spPr>
          <a:xfrm>
            <a:off x="1058645" y="2687420"/>
            <a:ext cx="13283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Code</a:t>
            </a:r>
            <a:endParaRPr lang="en-US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710C0-F274-4BA6-97D8-BC7FB25EF7D1}"/>
              </a:ext>
            </a:extLst>
          </p:cNvPr>
          <p:cNvSpPr txBox="1"/>
          <p:nvPr/>
        </p:nvSpPr>
        <p:spPr>
          <a:xfrm>
            <a:off x="2008061" y="3540316"/>
            <a:ext cx="13283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Publish</a:t>
            </a:r>
            <a:endParaRPr lang="en-US" sz="16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CA5BC-C17E-43B4-8231-7E6805BF7527}"/>
              </a:ext>
            </a:extLst>
          </p:cNvPr>
          <p:cNvSpPr txBox="1"/>
          <p:nvPr/>
        </p:nvSpPr>
        <p:spPr>
          <a:xfrm>
            <a:off x="2574402" y="2702808"/>
            <a:ext cx="31024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cs typeface="Calibri"/>
              </a:rPr>
              <a:t>Design / implement your web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35A46-E353-4EE1-B177-90DDC160CF85}"/>
              </a:ext>
            </a:extLst>
          </p:cNvPr>
          <p:cNvSpPr txBox="1"/>
          <p:nvPr/>
        </p:nvSpPr>
        <p:spPr>
          <a:xfrm>
            <a:off x="3201242" y="3555704"/>
            <a:ext cx="3539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cs typeface="Calibri"/>
              </a:rPr>
              <a:t>Launch your web page and make it accessible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2195D9C5-0CD5-446F-8C5D-0ECD37B6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125" y="3447983"/>
            <a:ext cx="540992" cy="567808"/>
          </a:xfrm>
          <a:prstGeom prst="rect">
            <a:avLst/>
          </a:prstGeom>
        </p:spPr>
      </p:pic>
      <p:pic>
        <p:nvPicPr>
          <p:cNvPr id="17" name="Graphic 14" descr="Programmierer mit einfarbiger Füllung">
            <a:extLst>
              <a:ext uri="{FF2B5EF4-FFF2-40B4-BE49-F238E27FC236}">
                <a16:creationId xmlns:a16="http://schemas.microsoft.com/office/drawing/2014/main" id="{F0655E39-286F-43AC-B520-E5FABBF57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2499" y="2461755"/>
            <a:ext cx="749240" cy="749240"/>
          </a:xfrm>
          <a:prstGeom prst="rect">
            <a:avLst/>
          </a:prstGeom>
        </p:spPr>
      </p:pic>
      <p:sp>
        <p:nvSpPr>
          <p:cNvPr id="19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1659356"/>
            <a:ext cx="5344510" cy="694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4F58-00FE-428E-9D67-EDB6C136DBF7}"/>
              </a:ext>
            </a:extLst>
          </p:cNvPr>
          <p:cNvSpPr txBox="1"/>
          <p:nvPr/>
        </p:nvSpPr>
        <p:spPr>
          <a:xfrm>
            <a:off x="731101" y="1800083"/>
            <a:ext cx="1558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Setup</a:t>
            </a:r>
            <a:endParaRPr lang="en-US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161BC-234E-4664-BF9D-05D6C82C9CCD}"/>
              </a:ext>
            </a:extLst>
          </p:cNvPr>
          <p:cNvSpPr txBox="1"/>
          <p:nvPr/>
        </p:nvSpPr>
        <p:spPr>
          <a:xfrm>
            <a:off x="2083526" y="1815471"/>
            <a:ext cx="3260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How to access your device via </a:t>
            </a:r>
            <a:r>
              <a:rPr lang="en-US" i="1" err="1">
                <a:solidFill>
                  <a:schemeClr val="bg1"/>
                </a:solidFill>
              </a:rPr>
              <a:t>Torizon</a:t>
            </a:r>
            <a:r>
              <a:rPr lang="en-US" i="1">
                <a:solidFill>
                  <a:schemeClr val="bg1"/>
                </a:solidFill>
              </a:rPr>
              <a:t> API</a:t>
            </a:r>
            <a:endParaRPr lang="en-US"/>
          </a:p>
        </p:txBody>
      </p:sp>
      <p:pic>
        <p:nvPicPr>
          <p:cNvPr id="18" name="Graphic 12" descr="Brainstorm">
            <a:extLst>
              <a:ext uri="{FF2B5EF4-FFF2-40B4-BE49-F238E27FC236}">
                <a16:creationId xmlns:a16="http://schemas.microsoft.com/office/drawing/2014/main" id="{A8203094-6077-4B1B-B4A3-15ED8E05C9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93" y="1676083"/>
            <a:ext cx="693033" cy="6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66132B-D9FB-BFC0-FBFA-53BFD2CF9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828747-6612-C3CA-7162-719152FF3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B4F1EF2-B137-1BA2-D679-2526A36C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Idea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5ECB36-B3EF-CD7C-FA1A-E2C22123C1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Custom Web UI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IoT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Toradex  (Erni IoT Showcase)</a:t>
            </a:r>
            <a:endParaRPr lang="de-CH" dirty="0"/>
          </a:p>
        </p:txBody>
      </p:sp>
      <p:pic>
        <p:nvPicPr>
          <p:cNvPr id="9" name="Grafik 8" descr="Ein Bild, das Text, Diagramm, Screenshot, Computer enthält.">
            <a:extLst>
              <a:ext uri="{FF2B5EF4-FFF2-40B4-BE49-F238E27FC236}">
                <a16:creationId xmlns:a16="http://schemas.microsoft.com/office/drawing/2014/main" id="{AF64BF8B-96EE-9202-3E85-ADEFABDC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4" y="1410142"/>
            <a:ext cx="4882505" cy="2702199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DE61D3A-C7A6-F447-515A-D535FF4A3314}"/>
              </a:ext>
            </a:extLst>
          </p:cNvPr>
          <p:cNvSpPr txBox="1">
            <a:spLocks/>
          </p:cNvSpPr>
          <p:nvPr/>
        </p:nvSpPr>
        <p:spPr>
          <a:xfrm>
            <a:off x="6306072" y="1010352"/>
            <a:ext cx="2761728" cy="3501777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rgbClr val="000000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Carrier Board: </a:t>
            </a:r>
            <a:br>
              <a:rPr lang="pt-BR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t-BR" sz="1200" b="0" i="0" u="none" strike="noStrike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3" tooltip="https://www.toradex.com/de/products/carrier-board/yavia"/>
              </a:rPr>
              <a:t>Yavia | Família Verdin </a:t>
            </a:r>
            <a:br>
              <a:rPr lang="pt-BR" sz="1200" b="0" i="0" u="none" strike="noStrike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1200" b="0" i="0" dirty="0" err="1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SoM</a:t>
            </a:r>
            <a:r>
              <a:rPr lang="de-CH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br>
              <a:rPr lang="de-CH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4" tooltip="https://www.toradex.com/de/computer-on-modules/verdin-arm-family/nxp-imx-8m-plus"/>
              </a:rPr>
              <a:t>NXP i.MX 8M Plus </a:t>
            </a:r>
            <a:br>
              <a:rPr lang="de-CH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de-CH" sz="1200" b="0" i="0" u="none" strike="noStrike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Torizon</a:t>
            </a:r>
            <a:r>
              <a:rPr lang="de-DE" sz="1200" dirty="0"/>
              <a:t> OS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Toradex </a:t>
            </a:r>
            <a:r>
              <a:rPr lang="de-DE" sz="1200" dirty="0" err="1"/>
              <a:t>Torizon</a:t>
            </a:r>
            <a:r>
              <a:rPr lang="de-DE" sz="1200" dirty="0"/>
              <a:t>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br>
              <a:rPr lang="de-DE" sz="1200" dirty="0"/>
            </a:br>
            <a:r>
              <a:rPr lang="de-DE" sz="1200" dirty="0"/>
              <a:t>Fleet </a:t>
            </a:r>
            <a:r>
              <a:rPr lang="de-DE" sz="1200" dirty="0" err="1"/>
              <a:t>management</a:t>
            </a:r>
            <a:r>
              <a:rPr lang="de-DE" sz="1200" dirty="0"/>
              <a:t> and OTA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Controlling 6-axis </a:t>
            </a:r>
            <a:r>
              <a:rPr lang="de-DE" sz="1200" dirty="0" err="1"/>
              <a:t>Robotic</a:t>
            </a:r>
            <a:r>
              <a:rPr lang="de-DE" sz="1200" dirty="0"/>
              <a:t> Arm</a:t>
            </a:r>
            <a:br>
              <a:rPr lang="de-DE" sz="1200" dirty="0"/>
            </a:br>
            <a:r>
              <a:rPr lang="de-DE" sz="1200" dirty="0"/>
              <a:t>myCobot280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elephantrobotics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Microsoft Azure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br>
              <a:rPr lang="de-DE" sz="1200" dirty="0"/>
            </a:br>
            <a:r>
              <a:rPr lang="de-DE" sz="1200" dirty="0"/>
              <a:t>- </a:t>
            </a:r>
            <a:r>
              <a:rPr lang="de-DE" sz="1200" dirty="0" err="1"/>
              <a:t>DevOps</a:t>
            </a:r>
            <a:br>
              <a:rPr lang="de-DE" sz="1200" dirty="0"/>
            </a:br>
            <a:r>
              <a:rPr lang="de-DE" sz="1200" dirty="0"/>
              <a:t>- </a:t>
            </a:r>
            <a:r>
              <a:rPr lang="de-DE" sz="1200" dirty="0" err="1"/>
              <a:t>Mqtt</a:t>
            </a:r>
            <a:r>
              <a:rPr lang="de-DE" sz="1200" dirty="0"/>
              <a:t> Broker</a:t>
            </a:r>
            <a:br>
              <a:rPr lang="de-DE" sz="1200" dirty="0"/>
            </a:br>
            <a:r>
              <a:rPr lang="de-DE" sz="1200" dirty="0"/>
              <a:t>- Web Interface</a:t>
            </a:r>
            <a:br>
              <a:rPr lang="de-DE" sz="1200" dirty="0"/>
            </a:br>
            <a:r>
              <a:rPr lang="de-DE" sz="1200" dirty="0"/>
              <a:t>- Monitoring</a:t>
            </a:r>
            <a:endParaRPr lang="de-CH" sz="1200" dirty="0"/>
          </a:p>
        </p:txBody>
      </p:sp>
      <p:pic>
        <p:nvPicPr>
          <p:cNvPr id="11" name="Grafik 10" descr="Ein Bild, das Mikroskop, Im Haus enthält.&#10;&#10;Automatisch generierte Beschreibung">
            <a:extLst>
              <a:ext uri="{FF2B5EF4-FFF2-40B4-BE49-F238E27FC236}">
                <a16:creationId xmlns:a16="http://schemas.microsoft.com/office/drawing/2014/main" id="{76D72B3D-57D4-4B08-9ADA-C937F6F4B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44" y="1858188"/>
            <a:ext cx="2008566" cy="18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2"/>
            <a:ext cx="8720061" cy="1580560"/>
          </a:xfrm>
        </p:spPr>
        <p:txBody>
          <a:bodyPr/>
          <a:lstStyle/>
          <a:p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How-To</a:t>
            </a:r>
            <a:r>
              <a:rPr lang="de-CH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 </a:t>
            </a:r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provision</a:t>
            </a:r>
            <a:r>
              <a:rPr lang="de-CH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 a </a:t>
            </a:r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device</a:t>
            </a:r>
            <a:br>
              <a:rPr lang="de-CH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(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Via </a:t>
            </a:r>
            <a:r>
              <a:rPr lang="de-CH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Torizon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Cloud UI -&gt;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  <a:hlinkClick r:id="rId4"/>
              </a:rPr>
              <a:t>https://app.torizon.io/#/</a:t>
            </a:r>
            <a:r>
              <a:rPr lang="de-CH" sz="1000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 </a:t>
            </a:r>
            <a:r>
              <a:rPr lang="de-CH" sz="1000" b="0" i="0" dirty="0">
                <a:solidFill>
                  <a:srgbClr val="1F2328"/>
                </a:solidFill>
                <a:effectLst/>
                <a:latin typeface="-apple-system"/>
              </a:rPr>
              <a:t>-&gt; 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R</a:t>
            </a:r>
            <a:r>
              <a:rPr lang="en-US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un this 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command on the device console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)</a:t>
            </a:r>
          </a:p>
          <a:p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How-To create an API client</a:t>
            </a:r>
            <a:br>
              <a:rPr lang="en-US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(Via </a:t>
            </a:r>
            <a:r>
              <a:rPr lang="de-CH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Torizon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 Cloud UI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-&gt;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  <a:hlinkClick r:id="rId6"/>
              </a:rPr>
              <a:t>https://app.torizon.io/#/account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 -&gt; API Client Manager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)</a:t>
            </a:r>
            <a:b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(Info: Set the token lifetime here!)</a:t>
            </a:r>
            <a:b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(Note that you won't be able to see the secret after closing the form)</a:t>
            </a:r>
          </a:p>
          <a:p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How-To get an API token</a:t>
            </a:r>
            <a:br>
              <a:rPr lang="en-US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(Request an API token with your </a:t>
            </a:r>
            <a:r>
              <a:rPr lang="en-US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ClientId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 &amp; Client secret)</a:t>
            </a:r>
          </a:p>
          <a:p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How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access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device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via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Torizon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EC0C436-FD37-43BD-38F6-17F4BAFAE68B}"/>
              </a:ext>
            </a:extLst>
          </p:cNvPr>
          <p:cNvSpPr txBox="1">
            <a:spLocks/>
          </p:cNvSpPr>
          <p:nvPr/>
        </p:nvSpPr>
        <p:spPr>
          <a:xfrm>
            <a:off x="245762" y="4128557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Check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accesss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6729F9F-1F3B-96C5-AEDF-EECE791441AB}"/>
              </a:ext>
            </a:extLst>
          </p:cNvPr>
          <p:cNvSpPr txBox="1">
            <a:spLocks/>
          </p:cNvSpPr>
          <p:nvPr/>
        </p:nvSpPr>
        <p:spPr>
          <a:xfrm>
            <a:off x="250757" y="4395098"/>
            <a:ext cx="4321243" cy="384664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0" i="0" dirty="0" err="1">
                <a:effectLst/>
                <a:latin typeface="-apple-system"/>
                <a:hlinkClick r:id="rId8"/>
              </a:rPr>
              <a:t>OpenAPI</a:t>
            </a:r>
            <a:r>
              <a:rPr lang="de-CH" b="0" i="0" dirty="0">
                <a:effectLst/>
                <a:latin typeface="-apple-system"/>
                <a:hlinkClick r:id="rId8"/>
              </a:rPr>
              <a:t> </a:t>
            </a:r>
            <a:r>
              <a:rPr lang="de-CH" b="0" i="0" dirty="0" err="1">
                <a:effectLst/>
                <a:latin typeface="-apple-system"/>
                <a:hlinkClick r:id="rId8"/>
              </a:rPr>
              <a:t>Specification</a:t>
            </a:r>
            <a:endParaRPr lang="de-CH" dirty="0">
              <a:solidFill>
                <a:srgbClr val="1F2328"/>
              </a:solidFill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22EF11-FFC0-2C84-F010-DB55A40A7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26" y="3312020"/>
            <a:ext cx="5147592" cy="7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5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2"/>
            <a:ext cx="8747542" cy="2831479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Our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1F2328"/>
                </a:solidFill>
                <a:latin typeface="-apple-system"/>
              </a:rPr>
              <a:t>setup</a:t>
            </a:r>
            <a:br>
              <a:rPr lang="de-DE" dirty="0">
                <a:solidFill>
                  <a:srgbClr val="1F2328"/>
                </a:solidFill>
                <a:latin typeface="-apple-system"/>
              </a:rPr>
            </a:br>
            <a:r>
              <a:rPr lang="de-DE" dirty="0">
                <a:solidFill>
                  <a:srgbClr val="1F2328"/>
                </a:solidFill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vscode</a:t>
            </a:r>
            <a:br>
              <a:rPr lang="de-CH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nodejs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4"/>
              </a:rPr>
              <a:t>(</a:t>
            </a:r>
            <a:r>
              <a:rPr lang="de-CH" sz="1000" dirty="0" err="1">
                <a:solidFill>
                  <a:srgbClr val="1F2328"/>
                </a:solidFill>
                <a:latin typeface="-apple-system"/>
                <a:hlinkClick r:id="rId4"/>
              </a:rPr>
              <a:t>why</a:t>
            </a:r>
            <a:r>
              <a:rPr lang="de-CH" sz="1000" b="0" i="0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)</a:t>
            </a:r>
            <a:br>
              <a:rPr lang="de-CH" sz="10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sz="1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Lets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code, f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ollow 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https://github.com/erni-dan/custom-torizon-ui-talk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npx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express-generator –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view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=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ejs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install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axios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–save //HTTP Client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install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&amp;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update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start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dirty="0">
              <a:solidFill>
                <a:srgbClr val="1F2328"/>
              </a:solidFill>
              <a:latin typeface="-apple-system"/>
            </a:endParaRPr>
          </a:p>
          <a:p>
            <a:r>
              <a:rPr lang="de-CH" dirty="0">
                <a:solidFill>
                  <a:srgbClr val="1F2328"/>
                </a:solidFill>
                <a:latin typeface="-apple-system"/>
              </a:rPr>
              <a:t>Check </a:t>
            </a:r>
            <a:r>
              <a:rPr lang="de-CH" dirty="0">
                <a:solidFill>
                  <a:srgbClr val="1F2328"/>
                </a:solidFill>
                <a:latin typeface="-apple-system"/>
                <a:hlinkClick r:id="rId6"/>
              </a:rPr>
              <a:t>http://localhost:3000/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Implementation - Setup</a:t>
            </a:r>
          </a:p>
        </p:txBody>
      </p:sp>
    </p:spTree>
    <p:extLst>
      <p:ext uri="{BB962C8B-B14F-4D97-AF65-F5344CB8AC3E}">
        <p14:creationId xmlns:p14="http://schemas.microsoft.com/office/powerpoint/2010/main" val="227834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-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8747542" cy="3230649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Copied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>
                <a:solidFill>
                  <a:srgbClr val="1F2328"/>
                </a:solidFill>
                <a:latin typeface="-apple-system"/>
                <a:hlinkClick r:id="rId2"/>
              </a:rPr>
              <a:t>https://github.com/erni-dan/custom-torizon-ui/blob/master/torizon_api.js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 err="1">
                <a:solidFill>
                  <a:srgbClr val="1F2328"/>
                </a:solidFill>
                <a:latin typeface="-apple-system"/>
              </a:rPr>
              <a:t>into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project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and API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bearer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token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into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the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variable </a:t>
            </a:r>
            <a:r>
              <a:rPr lang="de-C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api_bearer_token</a:t>
            </a:r>
            <a:endParaRPr lang="de-CH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Added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HTML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dependencies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your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page</a:t>
            </a:r>
            <a:br>
              <a:rPr lang="de-CH" dirty="0">
                <a:solidFill>
                  <a:srgbClr val="4FC1FF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  <a:hlinkClick r:id="rId3"/>
              </a:rPr>
              <a:t>https://getbootstrap.com/docs/4.0/getting-started/download/</a:t>
            </a:r>
            <a:endParaRPr lang="de-CH" dirty="0">
              <a:solidFill>
                <a:srgbClr val="1F2328"/>
              </a:solidFill>
              <a:latin typeface="-apple-system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Got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familiar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with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ejs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template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engine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  <a:hlinkClick r:id="rId4"/>
              </a:rPr>
              <a:t>https://www.digitalocean.com/community/tutorials/how-to-use-ejs-to-template-your-node-application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dirty="0">
              <a:solidFill>
                <a:srgbClr val="1F2328"/>
              </a:solidFill>
              <a:latin typeface="-apple-system"/>
            </a:endParaRPr>
          </a:p>
          <a:p>
            <a:endParaRPr lang="de-CH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Implementation – Access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Torizon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 via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axios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HTTP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client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08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2811098" cy="2567726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Our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1F2328"/>
                </a:solidFill>
                <a:latin typeface="-apple-system"/>
              </a:rPr>
              <a:t>setup</a:t>
            </a:r>
            <a:br>
              <a:rPr lang="de-DE" dirty="0">
                <a:solidFill>
                  <a:srgbClr val="1F2328"/>
                </a:solidFill>
                <a:latin typeface="-apple-system"/>
              </a:rPr>
            </a:br>
            <a:r>
              <a:rPr lang="de-DE" dirty="0">
                <a:solidFill>
                  <a:srgbClr val="1F2328"/>
                </a:solidFill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vscode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- 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Azure Tools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extension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de-CH" b="1" dirty="0" err="1">
                <a:solidFill>
                  <a:srgbClr val="1F2328"/>
                </a:solidFill>
                <a:latin typeface="-apple-system"/>
              </a:rPr>
              <a:t>Remark</a:t>
            </a:r>
            <a:r>
              <a:rPr lang="de-CH" b="1" dirty="0">
                <a:solidFill>
                  <a:srgbClr val="1F2328"/>
                </a:solidFill>
                <a:latin typeface="-apple-system"/>
              </a:rPr>
              <a:t>: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Use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extension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deployment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only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tests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.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In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Productive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environment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use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your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CI/CD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pipeline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deploy</a:t>
            </a: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Launch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web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page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147124-795B-4093-0AF2-D7C54958C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95" y="1238169"/>
            <a:ext cx="4209885" cy="341702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CF4A7CB-3CF4-45A6-DFF2-0D4377C2090D}"/>
              </a:ext>
            </a:extLst>
          </p:cNvPr>
          <p:cNvSpPr/>
          <p:nvPr/>
        </p:nvSpPr>
        <p:spPr>
          <a:xfrm>
            <a:off x="3285095" y="3519055"/>
            <a:ext cx="303231" cy="297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6C5BC8-C996-54EB-B772-D6FC731FADED}"/>
              </a:ext>
            </a:extLst>
          </p:cNvPr>
          <p:cNvSpPr/>
          <p:nvPr/>
        </p:nvSpPr>
        <p:spPr>
          <a:xfrm>
            <a:off x="3666095" y="2334490"/>
            <a:ext cx="1938069" cy="1801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4E8906-2BA9-3354-964B-BA7B6B8645E4}"/>
              </a:ext>
            </a:extLst>
          </p:cNvPr>
          <p:cNvCxnSpPr/>
          <p:nvPr/>
        </p:nvCxnSpPr>
        <p:spPr>
          <a:xfrm flipV="1">
            <a:off x="3588326" y="2571750"/>
            <a:ext cx="90056" cy="83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C078633-7EF0-108B-D8FB-60E1F4EB81C4}"/>
              </a:ext>
            </a:extLst>
          </p:cNvPr>
          <p:cNvCxnSpPr>
            <a:cxnSpLocks/>
          </p:cNvCxnSpPr>
          <p:nvPr/>
        </p:nvCxnSpPr>
        <p:spPr>
          <a:xfrm>
            <a:off x="5604164" y="2424544"/>
            <a:ext cx="223240" cy="204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Design your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315461-86FC-29E4-D616-2C6EA0CEFE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4" y="1208242"/>
            <a:ext cx="2298700" cy="151765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CAB6E81-E9C0-348D-9FA7-1F68EFD56D0D}"/>
              </a:ext>
            </a:extLst>
          </p:cNvPr>
          <p:cNvGrpSpPr/>
          <p:nvPr/>
        </p:nvGrpSpPr>
        <p:grpSpPr>
          <a:xfrm>
            <a:off x="3138002" y="1201892"/>
            <a:ext cx="2451824" cy="3537590"/>
            <a:chOff x="3138002" y="1201892"/>
            <a:chExt cx="2451824" cy="35375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2EEB79-50AA-102B-6A41-608F374F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002" y="1201892"/>
              <a:ext cx="2057400" cy="1524000"/>
            </a:xfrm>
            <a:prstGeom prst="rect">
              <a:avLst/>
            </a:prstGeom>
          </p:spPr>
        </p:pic>
        <p:pic>
          <p:nvPicPr>
            <p:cNvPr id="28" name="Picture 27" descr="A diagram of a computer network&#10;&#10;Description automatically generated with medium confidence">
              <a:extLst>
                <a:ext uri="{FF2B5EF4-FFF2-40B4-BE49-F238E27FC236}">
                  <a16:creationId xmlns:a16="http://schemas.microsoft.com/office/drawing/2014/main" id="{6DA2FEFD-96D8-6D42-3B7F-183EB9BF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002" y="2915242"/>
              <a:ext cx="1576703" cy="1824240"/>
            </a:xfrm>
            <a:prstGeom prst="rect">
              <a:avLst/>
            </a:prstGeom>
          </p:spPr>
        </p:pic>
        <p:pic>
          <p:nvPicPr>
            <p:cNvPr id="39" name="Picture 38" descr="A colorful logo with black background&#10;&#10;Description automatically generated">
              <a:extLst>
                <a:ext uri="{FF2B5EF4-FFF2-40B4-BE49-F238E27FC236}">
                  <a16:creationId xmlns:a16="http://schemas.microsoft.com/office/drawing/2014/main" id="{1B89A7EF-CF98-56D1-5383-4B1FD703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710" y="1298925"/>
              <a:ext cx="404116" cy="4041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D8EAAF-C0C1-6102-9B53-A6F672497E71}"/>
              </a:ext>
            </a:extLst>
          </p:cNvPr>
          <p:cNvGrpSpPr/>
          <p:nvPr/>
        </p:nvGrpSpPr>
        <p:grpSpPr>
          <a:xfrm>
            <a:off x="6183364" y="1197151"/>
            <a:ext cx="2599463" cy="3438680"/>
            <a:chOff x="6183364" y="1197151"/>
            <a:chExt cx="2599463" cy="34386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6C5DA2-9AB5-85EC-EE67-FC07D445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64" y="1197151"/>
              <a:ext cx="2051050" cy="1524000"/>
            </a:xfrm>
            <a:prstGeom prst="rect">
              <a:avLst/>
            </a:prstGeom>
          </p:spPr>
        </p:pic>
        <p:pic>
          <p:nvPicPr>
            <p:cNvPr id="32" name="Picture 31" descr="A logo of a hand with a blue circle&#10;&#10;Description automatically generated">
              <a:extLst>
                <a:ext uri="{FF2B5EF4-FFF2-40B4-BE49-F238E27FC236}">
                  <a16:creationId xmlns:a16="http://schemas.microsoft.com/office/drawing/2014/main" id="{B2D473E1-5E65-FD89-0E92-0A8F5D3F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867" y="1334706"/>
              <a:ext cx="404116" cy="332554"/>
            </a:xfrm>
            <a:prstGeom prst="rect">
              <a:avLst/>
            </a:prstGeom>
          </p:spPr>
        </p:pic>
        <p:pic>
          <p:nvPicPr>
            <p:cNvPr id="34" name="Picture 33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C52C24B3-2D56-356F-9207-9B155B1FF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413" y="1334706"/>
              <a:ext cx="340867" cy="332554"/>
            </a:xfrm>
            <a:prstGeom prst="rect">
              <a:avLst/>
            </a:prstGeom>
          </p:spPr>
        </p:pic>
        <p:pic>
          <p:nvPicPr>
            <p:cNvPr id="38" name="Picture 37" descr="A colorful logo with black background&#10;&#10;Description automatically generated">
              <a:extLst>
                <a:ext uri="{FF2B5EF4-FFF2-40B4-BE49-F238E27FC236}">
                  <a16:creationId xmlns:a16="http://schemas.microsoft.com/office/drawing/2014/main" id="{FA4EFD89-E50E-093F-5B59-97F369B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140" y="1298925"/>
              <a:ext cx="404116" cy="404116"/>
            </a:xfrm>
            <a:prstGeom prst="rect">
              <a:avLst/>
            </a:prstGeom>
          </p:spPr>
        </p:pic>
        <p:pic>
          <p:nvPicPr>
            <p:cNvPr id="43" name="Picture 4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074539-AA29-98D3-6F5F-4FA9AB0A8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23"/>
            <a:stretch/>
          </p:blipFill>
          <p:spPr>
            <a:xfrm>
              <a:off x="6183364" y="2858706"/>
              <a:ext cx="2599463" cy="1777125"/>
            </a:xfrm>
            <a:prstGeom prst="rect">
              <a:avLst/>
            </a:prstGeom>
          </p:spPr>
        </p:pic>
      </p:grpSp>
      <p:pic>
        <p:nvPicPr>
          <p:cNvPr id="45" name="Picture 44" descr="A yellow and blue logo&#10;&#10;Description automatically generated">
            <a:extLst>
              <a:ext uri="{FF2B5EF4-FFF2-40B4-BE49-F238E27FC236}">
                <a16:creationId xmlns:a16="http://schemas.microsoft.com/office/drawing/2014/main" id="{EF4F3521-B121-6C88-F100-0D3106740CA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99" y="1334706"/>
            <a:ext cx="321060" cy="3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Design your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5D2B3-0D4C-D518-3112-6328F820BFA1}"/>
              </a:ext>
            </a:extLst>
          </p:cNvPr>
          <p:cNvSpPr txBox="1"/>
          <p:nvPr/>
        </p:nvSpPr>
        <p:spPr>
          <a:xfrm>
            <a:off x="227539" y="1125048"/>
            <a:ext cx="453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b="1" dirty="0">
                <a:solidFill>
                  <a:srgbClr val="242F7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Good Experience Design is about: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65F98-9D71-024A-24D6-FB29C2C19430}"/>
              </a:ext>
            </a:extLst>
          </p:cNvPr>
          <p:cNvSpPr txBox="1"/>
          <p:nvPr/>
        </p:nvSpPr>
        <p:spPr>
          <a:xfrm>
            <a:off x="245764" y="2442279"/>
            <a:ext cx="4533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>
                <a:latin typeface="Source Sans Pro" panose="020B0503030403020204" pitchFamily="34" charset="0"/>
                <a:ea typeface="Source Sans Pro" panose="020B0503030403020204" pitchFamily="34" charset="0"/>
              </a:rPr>
              <a:t>Building a foundation for good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>
                <a:latin typeface="Source Sans Pro" panose="020B0503030403020204" pitchFamily="34" charset="0"/>
                <a:ea typeface="Source Sans Pro" panose="020B0503030403020204" pitchFamily="34" charset="0"/>
              </a:rPr>
              <a:t>Including the User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800">
                <a:latin typeface="Source Sans Pro" panose="020B0503030403020204" pitchFamily="34" charset="0"/>
                <a:ea typeface="Source Sans Pro" panose="020B0503030403020204" pitchFamily="34" charset="0"/>
              </a:rPr>
              <a:t>&amp; being part of every step in the Development process.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75C64-C72A-B805-4B5D-C839FEF275D0}"/>
              </a:ext>
            </a:extLst>
          </p:cNvPr>
          <p:cNvSpPr txBox="1"/>
          <p:nvPr/>
        </p:nvSpPr>
        <p:spPr>
          <a:xfrm>
            <a:off x="245764" y="3870427"/>
            <a:ext cx="453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800" b="1">
                <a:latin typeface="Source Sans Pro" panose="020B0503030403020204" pitchFamily="34" charset="0"/>
                <a:ea typeface="Source Sans Pro" panose="020B0503030403020204" pitchFamily="34" charset="0"/>
              </a:rPr>
              <a:t>Not only about pretty user interfaces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5D0D7B86-6646-9FA0-B0EF-85267444470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66168903"/>
                  </p:ext>
                </p:extLst>
              </p:nvPr>
            </p:nvGraphicFramePr>
            <p:xfrm>
              <a:off x="1858297" y="-943897"/>
              <a:ext cx="10755028" cy="108454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755028" cy="10845410"/>
                    </a:xfrm>
                    <a:prstGeom prst="rect">
                      <a:avLst/>
                    </a:prstGeom>
                  </am3d:spPr>
                  <am3d:camera>
                    <am3d:pos x="3624609" y="-10724596" z="70590857"/>
                    <am3d:up dx="0" dy="36000000" dz="0"/>
                    <am3d:lookAt x="3624609" y="-10724596" z="0"/>
                    <am3d:perspective fov="4039324"/>
                  </am3d:camera>
                  <am3d:trans>
                    <am3d:meterPerModelUnit n="3034124" d="1000000"/>
                    <am3d:preTrans dx="-20070562" dy="-28525398" dz="2316547"/>
                    <am3d:scale>
                      <am3d:sx n="1000000" d="1000000"/>
                      <am3d:sy n="1000000" d="1000000"/>
                      <am3d:sz n="1000000" d="1000000"/>
                    </am3d:scale>
                    <am3d:rot ax="10555923" ay="-3105152" az="-10608159"/>
                    <am3d:postTrans dx="4480235" dy="-29898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5D0D7B86-6646-9FA0-B0EF-8526744447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8297" y="-943897"/>
                <a:ext cx="10755028" cy="108454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0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RNI Corporate ">
  <a:themeElements>
    <a:clrScheme name="Benutzerdefiniert 1">
      <a:dk1>
        <a:srgbClr val="3C3C00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O_en_Visual_Handbook_V1.0.pptx" id="{A329E81A-CDFF-4E13-B88A-F3E6F40A2622}" vid="{6EF35352-31EB-494F-895B-A336A2E1C81D}"/>
    </a:ext>
  </a:extLst>
</a:theme>
</file>

<file path=ppt/theme/theme2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A751C2-0815-4A0B-82A6-449F5AD03F4C}">
  <ds:schemaRefs>
    <ds:schemaRef ds:uri="808796e2-e496-4b0d-aeb7-d41c10425c26"/>
    <ds:schemaRef ds:uri="fbb7d6cc-0636-42a2-8a44-887e50a6cb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E14D85-18F8-49C5-B0F8-76F036F9DEA1}">
  <ds:schemaRefs>
    <ds:schemaRef ds:uri="808796e2-e496-4b0d-aeb7-d41c10425c26"/>
    <ds:schemaRef ds:uri="fbb7d6cc-0636-42a2-8a44-887e50a6cb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665421-6122-4D3D-B8BE-E90EAC9C4FB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b25818e-5bd5-49bf-99de-53e3e7b42630}" enabled="0" method="" siteId="{eb25818e-5bd5-49bf-99de-53e3e7b4263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FO_en_Visual_Handbook_V1.0</Template>
  <TotalTime>0</TotalTime>
  <Words>588</Words>
  <Application>Microsoft Office PowerPoint</Application>
  <PresentationFormat>Bildschirmpräsentation (16:9)</PresentationFormat>
  <Paragraphs>74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23" baseType="lpstr">
      <vt:lpstr>-apple-system</vt:lpstr>
      <vt:lpstr>Arial</vt:lpstr>
      <vt:lpstr>Bradley Hand ITC</vt:lpstr>
      <vt:lpstr>Calibri</vt:lpstr>
      <vt:lpstr>Calibri Light</vt:lpstr>
      <vt:lpstr>Consolas</vt:lpstr>
      <vt:lpstr>Lato</vt:lpstr>
      <vt:lpstr>Roboto</vt:lpstr>
      <vt:lpstr>Source Sans Pro</vt:lpstr>
      <vt:lpstr>Wingdings</vt:lpstr>
      <vt:lpstr>ERNI Corporate </vt:lpstr>
      <vt:lpstr>ERNI Corporate </vt:lpstr>
      <vt:lpstr>Custom Web UI Using Torizon</vt:lpstr>
      <vt:lpstr>Index</vt:lpstr>
      <vt:lpstr>Original Idea</vt:lpstr>
      <vt:lpstr>Setup</vt:lpstr>
      <vt:lpstr>Code</vt:lpstr>
      <vt:lpstr>Code - Recap</vt:lpstr>
      <vt:lpstr>Publish</vt:lpstr>
      <vt:lpstr>Design</vt:lpstr>
      <vt:lpstr>Code</vt:lpstr>
      <vt:lpstr>Github Repository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Handbook</dc:title>
  <dc:creator>Stefan Daniel (ERNI)</dc:creator>
  <cp:lastModifiedBy>Stefan Daniel (ERNI)</cp:lastModifiedBy>
  <cp:revision>3</cp:revision>
  <dcterms:created xsi:type="dcterms:W3CDTF">2024-03-26T12:39:52Z</dcterms:created>
  <dcterms:modified xsi:type="dcterms:W3CDTF">2024-04-08T07:40:56Z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AuthorIds_UIVersion_1024">
    <vt:lpwstr>32</vt:lpwstr>
  </property>
</Properties>
</file>